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6" r:id="rId5"/>
    <p:sldId id="267" r:id="rId6"/>
    <p:sldId id="264" r:id="rId7"/>
    <p:sldId id="260" r:id="rId8"/>
    <p:sldId id="261" r:id="rId9"/>
    <p:sldId id="273" r:id="rId10"/>
    <p:sldId id="259" r:id="rId11"/>
    <p:sldId id="270" r:id="rId12"/>
  </p:sldIdLst>
  <p:sldSz cx="6858000" cy="9144000" type="screen4x3"/>
  <p:notesSz cx="9926638" cy="1435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2" autoAdjust="0"/>
    <p:restoredTop sz="94660" autoAdjust="0"/>
  </p:normalViewPr>
  <p:slideViewPr>
    <p:cSldViewPr>
      <p:cViewPr varScale="1">
        <p:scale>
          <a:sx n="62" d="100"/>
          <a:sy n="62" d="100"/>
        </p:scale>
        <p:origin x="2602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05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01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36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4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66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6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14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1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1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1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9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1042-7B5D-4BE0-9D9D-F9E85CD79186}" type="datetimeFigureOut">
              <a:rPr lang="fr-FR" smtClean="0"/>
              <a:t>05/09/2023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1EDA-E493-4271-9E7D-F63BB97A657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51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0515" y="275327"/>
            <a:ext cx="3068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Nature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74948" y="332137"/>
            <a:ext cx="1584176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6" name="Rectangle 15"/>
          <p:cNvSpPr/>
          <p:nvPr/>
        </p:nvSpPr>
        <p:spPr>
          <a:xfrm>
            <a:off x="2193570" y="1475656"/>
            <a:ext cx="375000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Création</a:t>
            </a:r>
          </a:p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Peinture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88640" y="2161766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8" name="Rectangle 17"/>
          <p:cNvSpPr/>
          <p:nvPr/>
        </p:nvSpPr>
        <p:spPr>
          <a:xfrm>
            <a:off x="2193577" y="3635896"/>
            <a:ext cx="375000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Création</a:t>
            </a:r>
          </a:p>
          <a:p>
            <a:pPr algn="ctr"/>
            <a:r>
              <a:rPr lang="fr-FR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Autres</a:t>
            </a:r>
            <a:endParaRPr lang="fr-F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8640" y="4322006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1997339" y="6156176"/>
            <a:ext cx="41424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Œnologie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88640" y="6288288"/>
            <a:ext cx="1584176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9B4C6C-F6F4-61FC-4170-FCDAF94686ED}"/>
              </a:ext>
            </a:extLst>
          </p:cNvPr>
          <p:cNvSpPr txBox="1"/>
          <p:nvPr/>
        </p:nvSpPr>
        <p:spPr>
          <a:xfrm>
            <a:off x="188640" y="8499341"/>
            <a:ext cx="6552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https://www.fcl-ennezat.com/</a:t>
            </a:r>
          </a:p>
        </p:txBody>
      </p:sp>
    </p:spTree>
    <p:extLst>
      <p:ext uri="{BB962C8B-B14F-4D97-AF65-F5344CB8AC3E}">
        <p14:creationId xmlns:p14="http://schemas.microsoft.com/office/powerpoint/2010/main" val="309663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753" y="275327"/>
            <a:ext cx="41604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Réfection</a:t>
            </a:r>
          </a:p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sièges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2555776"/>
            <a:ext cx="64017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Nous fonctionnons en petit groupe avec des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personnes ayant déjà pratiqué l’activité. La REFECTION de sièges selon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les méthodes traditionnelles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du tapissier nécessite un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important savoir-faire …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Cotisation annuelle : 60 €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Sophie RAY</a:t>
            </a:r>
          </a:p>
          <a:p>
            <a:pPr algn="ctr"/>
            <a:r>
              <a:rPr lang="fr-FR" sz="2800" dirty="0"/>
              <a:t>06 13 55 58 64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 : </a:t>
            </a:r>
            <a:r>
              <a:rPr lang="fr-FR" sz="2800"/>
              <a:t>Mardi 10h30 </a:t>
            </a:r>
            <a:r>
              <a:rPr lang="fr-FR" sz="2800" dirty="0"/>
              <a:t>- 16h00</a:t>
            </a: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3779912"/>
            <a:ext cx="1990067" cy="30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4784" y="275327"/>
            <a:ext cx="39604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Rock et Chacha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2555776"/>
            <a:ext cx="64017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Venez apprendre à danser le Rock et le Chacha dans une ambiance conviviale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Cotisation annuelle : 78 €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Jean-Paul BOUCHON</a:t>
            </a:r>
          </a:p>
          <a:p>
            <a:pPr algn="ctr"/>
            <a:r>
              <a:rPr lang="fr-FR" sz="2800" dirty="0"/>
              <a:t>06 08 74 80 90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Vendredi 18h – 20h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93CEBDA-CDC4-4194-98CA-8D5E7F58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37" y="4156383"/>
            <a:ext cx="1796815" cy="2290888"/>
          </a:xfrm>
          <a:prstGeom prst="rect">
            <a:avLst/>
          </a:prstGeom>
        </p:spPr>
      </p:pic>
      <p:sp>
        <p:nvSpPr>
          <p:cNvPr id="15" name="Rectangle à coins arrondis 13">
            <a:extLst>
              <a:ext uri="{FF2B5EF4-FFF2-40B4-BE49-F238E27FC236}">
                <a16:creationId xmlns:a16="http://schemas.microsoft.com/office/drawing/2014/main" id="{9FE70EC0-C9CC-4C42-BF6A-9C05E11D43DD}"/>
              </a:ext>
            </a:extLst>
          </p:cNvPr>
          <p:cNvSpPr/>
          <p:nvPr/>
        </p:nvSpPr>
        <p:spPr>
          <a:xfrm>
            <a:off x="476672" y="5118871"/>
            <a:ext cx="3672408" cy="132839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Liste d’attente pour ouverture d’un créneau débutants</a:t>
            </a:r>
          </a:p>
        </p:txBody>
      </p:sp>
    </p:spTree>
    <p:extLst>
      <p:ext uri="{BB962C8B-B14F-4D97-AF65-F5344CB8AC3E}">
        <p14:creationId xmlns:p14="http://schemas.microsoft.com/office/powerpoint/2010/main" val="355925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4051" y="275327"/>
            <a:ext cx="2669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Photo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1691680"/>
            <a:ext cx="64017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Initiation aux bases de la photo, de la théorie à la pratique, composition-cadrage, formation aux 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endParaRPr lang="fr-FR" sz="3200" dirty="0">
              <a:latin typeface="Gabriola" panose="04040605051002020D02" pitchFamily="82" charset="0"/>
            </a:endParaRPr>
          </a:p>
          <a:p>
            <a:endParaRPr lang="fr-FR" sz="3200" dirty="0">
              <a:latin typeface="Gabriola" panose="04040605051002020D02" pitchFamily="82" charset="0"/>
            </a:endParaRPr>
          </a:p>
          <a:p>
            <a:endParaRPr lang="fr-FR" sz="3200" dirty="0">
              <a:latin typeface="Gabriola" panose="04040605051002020D02" pitchFamily="82" charset="0"/>
            </a:endParaRP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logiciels de traitement d’images, ateliers de prise de vues, sorties photo-</a:t>
            </a:r>
            <a:r>
              <a:rPr lang="fr-FR" sz="3200" dirty="0" err="1">
                <a:latin typeface="Gabriola" panose="04040605051002020D02" pitchFamily="82" charset="0"/>
              </a:rPr>
              <a:t>rando</a:t>
            </a:r>
            <a:r>
              <a:rPr lang="fr-FR" sz="3200" dirty="0">
                <a:latin typeface="Gabriola" panose="04040605051002020D02" pitchFamily="82" charset="0"/>
              </a:rPr>
              <a:t>, … 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Cotisation annuelle : 40 €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Michel COLLIER</a:t>
            </a:r>
          </a:p>
          <a:p>
            <a:pPr algn="ctr"/>
            <a:r>
              <a:rPr lang="it-IT" sz="2800" dirty="0"/>
              <a:t>06 81 68 97 36 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Mercredi de 19h00 </a:t>
            </a:r>
            <a:r>
              <a:rPr lang="pt-BR" sz="2800"/>
              <a:t>à 21h00 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58" y="2915816"/>
            <a:ext cx="2974483" cy="20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6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165" y="275327"/>
            <a:ext cx="4681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Céramique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1691680"/>
            <a:ext cx="6532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Travailler la terre, c’est acquérir des gestes simples pour fabriquer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des objets aussi divers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et variés selon nos envies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et nos goûts, exprimer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sa créativité et partager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des moments conviviaux.</a:t>
            </a:r>
          </a:p>
          <a:p>
            <a:endParaRPr lang="fr-FR" sz="3200">
              <a:latin typeface="Gabriola" panose="04040605051002020D02" pitchFamily="82" charset="0"/>
            </a:endParaRPr>
          </a:p>
          <a:p>
            <a:r>
              <a:rPr lang="fr-FR" sz="3200">
                <a:latin typeface="Gabriola" panose="04040605051002020D02" pitchFamily="82" charset="0"/>
              </a:rPr>
              <a:t>Cotisation </a:t>
            </a:r>
            <a:r>
              <a:rPr lang="fr-FR" sz="3200" dirty="0">
                <a:latin typeface="Gabriola" panose="04040605051002020D02" pitchFamily="82" charset="0"/>
              </a:rPr>
              <a:t>annuelle : 75 €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04600" y="7290487"/>
            <a:ext cx="1609284" cy="17196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04600" y="6215995"/>
            <a:ext cx="1625365" cy="87037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24181" y="7259595"/>
            <a:ext cx="5039515" cy="17196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/>
              <a:t>Carole Dézier</a:t>
            </a:r>
            <a:endParaRPr lang="it-IT" sz="2800" dirty="0"/>
          </a:p>
          <a:p>
            <a:pPr algn="ctr"/>
            <a:r>
              <a:rPr lang="it-IT" sz="2800"/>
              <a:t>06 </a:t>
            </a:r>
            <a:r>
              <a:rPr lang="fr-FR" sz="2800"/>
              <a:t>74 36 65 26</a:t>
            </a:r>
          </a:p>
          <a:p>
            <a:pPr algn="ctr"/>
            <a:r>
              <a:rPr lang="fr-FR" sz="2800"/>
              <a:t>Françoise </a:t>
            </a:r>
            <a:r>
              <a:rPr lang="it-IT" sz="2800"/>
              <a:t> </a:t>
            </a:r>
            <a:r>
              <a:rPr lang="fr-FR" sz="2800"/>
              <a:t>Babel</a:t>
            </a:r>
          </a:p>
          <a:p>
            <a:pPr algn="ctr"/>
            <a:r>
              <a:rPr lang="fr-FR" sz="2800"/>
              <a:t>06 78 46 63 79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29965" y="6183129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 : Mardi 20h-22h Vendredi 14h-17h et 17h-21h</a:t>
            </a:r>
          </a:p>
        </p:txBody>
      </p:sp>
      <p:pic>
        <p:nvPicPr>
          <p:cNvPr id="15" name="Image 1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88" y="2253475"/>
            <a:ext cx="2488482" cy="3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9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1794" y="275327"/>
            <a:ext cx="39344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Déco DIY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91680"/>
            <a:ext cx="6858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Gabriola" panose="04040605051002020D02" pitchFamily="82" charset="0"/>
              </a:rPr>
              <a:t>Atelier du faire soi-même et des idées créatives déco DO IT YOURSELF ! </a:t>
            </a:r>
          </a:p>
          <a:p>
            <a:endParaRPr lang="fr-FR" sz="3600" dirty="0">
              <a:latin typeface="Gabriola" panose="04040605051002020D02" pitchFamily="82" charset="0"/>
            </a:endParaRPr>
          </a:p>
          <a:p>
            <a:pPr algn="r"/>
            <a:r>
              <a:rPr lang="fr-FR" sz="3600" dirty="0">
                <a:latin typeface="Gabriola" panose="04040605051002020D02" pitchFamily="82" charset="0"/>
              </a:rPr>
              <a:t>Apprentissage de</a:t>
            </a:r>
            <a:br>
              <a:rPr lang="fr-FR" sz="3600" dirty="0">
                <a:latin typeface="Gabriola" panose="04040605051002020D02" pitchFamily="82" charset="0"/>
              </a:rPr>
            </a:br>
            <a:r>
              <a:rPr lang="fr-FR" sz="3600" dirty="0">
                <a:latin typeface="Gabriola" panose="04040605051002020D02" pitchFamily="82" charset="0"/>
              </a:rPr>
              <a:t>techniques manuelles </a:t>
            </a:r>
            <a:br>
              <a:rPr lang="fr-FR" sz="3600" dirty="0">
                <a:latin typeface="Gabriola" panose="04040605051002020D02" pitchFamily="82" charset="0"/>
              </a:rPr>
            </a:br>
            <a:r>
              <a:rPr lang="fr-FR" sz="3600" dirty="0">
                <a:latin typeface="Gabriola" panose="04040605051002020D02" pitchFamily="82" charset="0"/>
              </a:rPr>
              <a:t>actuelles, échange et</a:t>
            </a:r>
            <a:br>
              <a:rPr lang="fr-FR" sz="3600" dirty="0">
                <a:latin typeface="Gabriola" panose="04040605051002020D02" pitchFamily="82" charset="0"/>
              </a:rPr>
            </a:br>
            <a:r>
              <a:rPr lang="fr-FR" sz="3600" dirty="0">
                <a:latin typeface="Gabriola" panose="04040605051002020D02" pitchFamily="82" charset="0"/>
              </a:rPr>
              <a:t>partage en toute convivialité !</a:t>
            </a:r>
          </a:p>
          <a:p>
            <a:pPr algn="ctr"/>
            <a:endParaRPr lang="fr-FR" sz="2400" dirty="0">
              <a:latin typeface="Gabriola" panose="04040605051002020D02" pitchFamily="82" charset="0"/>
            </a:endParaRPr>
          </a:p>
          <a:p>
            <a:pPr algn="ctr"/>
            <a:r>
              <a:rPr lang="fr-FR" sz="3600" dirty="0">
                <a:latin typeface="Gabriola" panose="04040605051002020D02" pitchFamily="82" charset="0"/>
              </a:rPr>
              <a:t>Cotisation annuelle </a:t>
            </a:r>
            <a:r>
              <a:rPr lang="fr-FR" sz="3600">
                <a:latin typeface="Gabriola" panose="04040605051002020D02" pitchFamily="82" charset="0"/>
              </a:rPr>
              <a:t>: 68€</a:t>
            </a:r>
            <a:br>
              <a:rPr lang="fr-FR" sz="3600" dirty="0">
                <a:latin typeface="Gabriola" panose="04040605051002020D02" pitchFamily="82" charset="0"/>
              </a:rPr>
            </a:br>
            <a:r>
              <a:rPr lang="fr-FR" sz="2400" dirty="0">
                <a:latin typeface="Gabriola" panose="04040605051002020D02" pitchFamily="82" charset="0"/>
              </a:rPr>
              <a:t>(matériel et fournitures fournis)</a:t>
            </a:r>
            <a:endParaRPr lang="fr-FR" sz="4400" dirty="0">
              <a:latin typeface="Gabriola" panose="04040605051002020D02" pitchFamily="8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Karine BOUCHON</a:t>
            </a:r>
          </a:p>
          <a:p>
            <a:pPr algn="ctr"/>
            <a:r>
              <a:rPr lang="fr-FR" sz="2800" dirty="0"/>
              <a:t>06 79 68 60 31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 : Jeudi de 14h à 17h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E37D4-2661-4808-8B32-6D3CDC5D6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" y="3203848"/>
            <a:ext cx="3201482" cy="16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7064" y="275327"/>
            <a:ext cx="3603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DIY Kids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1691680"/>
            <a:ext cx="64017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Des activités manuelles pour laisser de côté le monde numérique pendant 1h30 ! Des tutos à leur portée, pour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développer les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compétences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créatives et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artistiques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en participant à une activité récréative. 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Cotisation annuelle : 50€ </a:t>
            </a:r>
            <a:r>
              <a:rPr lang="fr-FR" sz="2400" dirty="0">
                <a:latin typeface="Gabriola" panose="04040605051002020D02" pitchFamily="82" charset="0"/>
              </a:rPr>
              <a:t>(matériel et fournitures fournis)</a:t>
            </a:r>
            <a:endParaRPr lang="fr-FR" sz="3200" dirty="0">
              <a:latin typeface="Gabriola" panose="04040605051002020D02" pitchFamily="8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Martine Gadeau </a:t>
            </a:r>
          </a:p>
          <a:p>
            <a:pPr algn="ctr"/>
            <a:r>
              <a:rPr lang="fr-FR" sz="2800" dirty="0"/>
              <a:t>06 61 68 03 00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 : Mercredi 15h30 à 17h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3213900"/>
            <a:ext cx="3665550" cy="16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9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7759" y="275327"/>
            <a:ext cx="41424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Œnologie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1691680"/>
            <a:ext cx="64017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Cette section n’a pas vocation à former des œnologues mais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simplement de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permettre à ses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adhérents, dans une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ambiance décontractée,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de découvrir les vins de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France mais aussi du reste du monde.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 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Cotisation annuelle : 145 €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Thierry </a:t>
            </a:r>
            <a:r>
              <a:rPr lang="en-US" sz="2800" dirty="0" err="1"/>
              <a:t>Parant</a:t>
            </a:r>
            <a:endParaRPr lang="en-US" sz="2800" dirty="0"/>
          </a:p>
          <a:p>
            <a:pPr algn="ctr"/>
            <a:r>
              <a:rPr lang="en-US" sz="2800" dirty="0"/>
              <a:t>06 01 77 68 82 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Dégustation un Jeudi</a:t>
            </a:r>
          </a:p>
          <a:p>
            <a:pPr algn="ctr"/>
            <a:r>
              <a:rPr lang="fr-FR" sz="2800" dirty="0"/>
              <a:t>par mois à 20h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38" y="2408039"/>
            <a:ext cx="2844206" cy="266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1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4098" y="275327"/>
            <a:ext cx="42098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Peignons</a:t>
            </a:r>
          </a:p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Ensemble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2555776"/>
            <a:ext cx="64017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C’est un lieu convivial où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chacun vient avec toiles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et pinceaux et laisse libre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cours à son imagination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et à sa créativité.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 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Cotisation annuelle : 20 €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dirty="0"/>
              <a:t>Mariette Lapendrie</a:t>
            </a:r>
          </a:p>
          <a:p>
            <a:pPr algn="ctr"/>
            <a:r>
              <a:rPr lang="nn-NO" sz="2800" dirty="0"/>
              <a:t>06 64 53 67 59 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 : Lundi 14h30 - 17h00</a:t>
            </a:r>
          </a:p>
          <a:p>
            <a:pPr algn="ctr"/>
            <a:r>
              <a:rPr lang="fr-FR" sz="2800" dirty="0"/>
              <a:t>Jeudi 19h30 - 22h</a:t>
            </a:r>
          </a:p>
        </p:txBody>
      </p:sp>
      <p:pic>
        <p:nvPicPr>
          <p:cNvPr id="10" name="Image 9" descr="C:\Users\Christian Petitalot\Pictures\PHOTOS\IMAGES\FOYER\2014_05_22 et 26  Peignons ensemble\Peignons ensemble\DSC_43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1" y="3059832"/>
            <a:ext cx="1989734" cy="3004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51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373" y="275327"/>
            <a:ext cx="53012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Peinture sur</a:t>
            </a:r>
          </a:p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Porcelaine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06" y="2555776"/>
            <a:ext cx="64017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Découvrez le plaisir de la décoration originale sur la porcelaine. Nous pratiquons plusieurs 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techniques dans une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ambiance sympathique.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Possibilité 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d’une initiation gratuite. 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Cotisation annuelle : 35 €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59124" y="7956376"/>
            <a:ext cx="49685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Annette MARCHAND : 06 70 64 33 12 </a:t>
            </a:r>
          </a:p>
          <a:p>
            <a:r>
              <a:rPr lang="fr-FR" sz="2400" dirty="0"/>
              <a:t>Monique HERMET : 06 84 37 78 79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 : Lundi de 14h à 17h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 r="7772" b="24140"/>
          <a:stretch/>
        </p:blipFill>
        <p:spPr bwMode="auto">
          <a:xfrm>
            <a:off x="3876964" y="3698117"/>
            <a:ext cx="2850711" cy="287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1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907" y="1691680"/>
            <a:ext cx="597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abriola" panose="04040605051002020D02" pitchFamily="82" charset="0"/>
              </a:rPr>
              <a:t>Des sorties mensuelles sont organisées les 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dimanches (sauf </a:t>
            </a:r>
            <a:r>
              <a:rPr lang="fr-FR" sz="3200">
                <a:latin typeface="Gabriola" panose="04040605051002020D02" pitchFamily="82" charset="0"/>
              </a:rPr>
              <a:t>en Juillet et Août). </a:t>
            </a:r>
          </a:p>
          <a:p>
            <a:r>
              <a:rPr lang="fr-FR" sz="3200">
                <a:latin typeface="Gabriola" panose="04040605051002020D02" pitchFamily="82" charset="0"/>
              </a:rPr>
              <a:t>Elles </a:t>
            </a:r>
            <a:r>
              <a:rPr lang="fr-FR" sz="3200" dirty="0">
                <a:latin typeface="Gabriola" panose="04040605051002020D02" pitchFamily="82" charset="0"/>
              </a:rPr>
              <a:t>se déroulent les après-midi ou sur la journée en fonction des saisons.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Détente et échanges sont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privilégiés.</a:t>
            </a:r>
          </a:p>
          <a:p>
            <a:r>
              <a:rPr lang="fr-FR" sz="3200" dirty="0">
                <a:latin typeface="Gabriola" panose="04040605051002020D02" pitchFamily="82" charset="0"/>
              </a:rPr>
              <a:t>Le calendrier est arrêté en</a:t>
            </a:r>
            <a:br>
              <a:rPr lang="fr-FR" sz="3200" dirty="0">
                <a:latin typeface="Gabriola" panose="04040605051002020D02" pitchFamily="82" charset="0"/>
              </a:rPr>
            </a:br>
            <a:r>
              <a:rPr lang="fr-FR" sz="3200" dirty="0">
                <a:latin typeface="Gabriola" panose="04040605051002020D02" pitchFamily="82" charset="0"/>
              </a:rPr>
              <a:t>septembre pour la saison. </a:t>
            </a:r>
          </a:p>
          <a:p>
            <a:endParaRPr lang="fr-FR" sz="3200" dirty="0">
              <a:latin typeface="Gabriola" panose="04040605051002020D02" pitchFamily="82" charset="0"/>
            </a:endParaRPr>
          </a:p>
          <a:p>
            <a:r>
              <a:rPr lang="fr-FR" sz="3200" dirty="0">
                <a:latin typeface="Gabriola" panose="04040605051002020D02" pitchFamily="82" charset="0"/>
              </a:rPr>
              <a:t>Cotisation annuelle : 20 €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6632" y="7956376"/>
            <a:ext cx="1584176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Contact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948264"/>
            <a:ext cx="1584176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Horaires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47142" y="7956376"/>
            <a:ext cx="4968552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Catherine Chalus </a:t>
            </a:r>
          </a:p>
          <a:p>
            <a:pPr algn="ctr"/>
            <a:r>
              <a:rPr lang="fr-FR" sz="2800"/>
              <a:t>04 </a:t>
            </a:r>
            <a:r>
              <a:rPr lang="fr-FR" sz="2800" dirty="0"/>
              <a:t>73 </a:t>
            </a:r>
            <a:r>
              <a:rPr lang="fr-FR" sz="2800"/>
              <a:t>63 84 47 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59124" y="6948264"/>
            <a:ext cx="4968552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Un dimanche par mois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5465" y="275327"/>
            <a:ext cx="49135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Randonnée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4067944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9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583</Words>
  <Application>Microsoft Office PowerPoint</Application>
  <PresentationFormat>Affichage à l'écran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Gabriola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MICHELIN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 Bouchon</dc:creator>
  <cp:lastModifiedBy>Jean-Paul Bouchon</cp:lastModifiedBy>
  <cp:revision>41</cp:revision>
  <cp:lastPrinted>2018-08-30T05:58:37Z</cp:lastPrinted>
  <dcterms:created xsi:type="dcterms:W3CDTF">2014-08-04T14:54:12Z</dcterms:created>
  <dcterms:modified xsi:type="dcterms:W3CDTF">2023-09-05T11:26:26Z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7e0bab-35b9-4838-a5be-f314b95a1274_Enabled">
    <vt:lpwstr>true</vt:lpwstr>
  </property>
  <property fmtid="{D5CDD505-2E9C-101B-9397-08002B2CF9AE}" pid="3" name="MSIP_Label_5c7e0bab-35b9-4838-a5be-f314b95a1274_SetDate">
    <vt:lpwstr>2022-08-23T07:58:36Z</vt:lpwstr>
  </property>
  <property fmtid="{D5CDD505-2E9C-101B-9397-08002B2CF9AE}" pid="4" name="MSIP_Label_5c7e0bab-35b9-4838-a5be-f314b95a1274_Method">
    <vt:lpwstr>Privileged</vt:lpwstr>
  </property>
  <property fmtid="{D5CDD505-2E9C-101B-9397-08002B2CF9AE}" pid="5" name="MSIP_Label_5c7e0bab-35b9-4838-a5be-f314b95a1274_Name">
    <vt:lpwstr>PRIVATE</vt:lpwstr>
  </property>
  <property fmtid="{D5CDD505-2E9C-101B-9397-08002B2CF9AE}" pid="6" name="MSIP_Label_5c7e0bab-35b9-4838-a5be-f314b95a1274_SiteId">
    <vt:lpwstr>658ba197-6c73-4fea-91bd-1c7d8de6bf2c</vt:lpwstr>
  </property>
  <property fmtid="{D5CDD505-2E9C-101B-9397-08002B2CF9AE}" pid="7" name="MSIP_Label_5c7e0bab-35b9-4838-a5be-f314b95a1274_ActionId">
    <vt:lpwstr>617b784f-f6b5-4bb0-ba03-7da2a0744d0c</vt:lpwstr>
  </property>
  <property fmtid="{D5CDD505-2E9C-101B-9397-08002B2CF9AE}" pid="8" name="MSIP_Label_5c7e0bab-35b9-4838-a5be-f314b95a1274_ContentBits">
    <vt:lpwstr>0</vt:lpwstr>
  </property>
</Properties>
</file>